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Manrope" panose="020B0604020202020204" charset="0"/>
      <p:regular r:id="rId17"/>
    </p:embeddedFont>
    <p:embeddedFont>
      <p:font typeface="Prata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3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6325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Anime Recommendation System Using Machine Learning Algorithms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machine learning solution addressing information overload on anime streaming platforms through intelligent content discovery and personalized recommendations.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F1E72B-F680-F3B2-6111-B769DF25C8A0}"/>
              </a:ext>
            </a:extLst>
          </p:cNvPr>
          <p:cNvSpPr/>
          <p:nvPr/>
        </p:nvSpPr>
        <p:spPr>
          <a:xfrm>
            <a:off x="12889149" y="7791855"/>
            <a:ext cx="1614791" cy="362903"/>
          </a:xfrm>
          <a:prstGeom prst="rect">
            <a:avLst/>
          </a:prstGeom>
          <a:solidFill>
            <a:srgbClr val="212326"/>
          </a:solidFill>
          <a:ln>
            <a:solidFill>
              <a:srgbClr val="2123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19024" y="321350"/>
            <a:ext cx="4764762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and Future Directions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3619024" y="978575"/>
            <a:ext cx="1753076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Summary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3619024" y="1314450"/>
            <a:ext cx="3553658" cy="5611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Successfully developed and evaluated a multi-algorithm anime recommendation system addressing content discovery challenges on streaming platforms.</a:t>
            </a:r>
            <a:endParaRPr lang="en-US" sz="900" dirty="0"/>
          </a:p>
        </p:txBody>
      </p:sp>
      <p:sp>
        <p:nvSpPr>
          <p:cNvPr id="5" name="Shape 3"/>
          <p:cNvSpPr/>
          <p:nvPr/>
        </p:nvSpPr>
        <p:spPr>
          <a:xfrm>
            <a:off x="3619024" y="2007037"/>
            <a:ext cx="262890" cy="262890"/>
          </a:xfrm>
          <a:prstGeom prst="roundRect">
            <a:avLst>
              <a:gd name="adj" fmla="val 6669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998714" y="2047161"/>
            <a:ext cx="2785943" cy="182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Best Model: SVD Collaborative Filtering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3998714" y="2346484"/>
            <a:ext cx="3173968" cy="374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Achieved 78% precision@10, significantly outperforming baseline approaches</a:t>
            </a:r>
            <a:endParaRPr lang="en-US" sz="900" dirty="0"/>
          </a:p>
        </p:txBody>
      </p:sp>
      <p:sp>
        <p:nvSpPr>
          <p:cNvPr id="8" name="Shape 6"/>
          <p:cNvSpPr/>
          <p:nvPr/>
        </p:nvSpPr>
        <p:spPr>
          <a:xfrm>
            <a:off x="3619024" y="2954298"/>
            <a:ext cx="262890" cy="262890"/>
          </a:xfrm>
          <a:prstGeom prst="roundRect">
            <a:avLst>
              <a:gd name="adj" fmla="val 6669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3998714" y="2994422"/>
            <a:ext cx="1460897" cy="182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Hybrid Potential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3998714" y="3293745"/>
            <a:ext cx="3173968" cy="374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Combined approach shows promise for balancing exploration and exploitation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3619024" y="3901559"/>
            <a:ext cx="262890" cy="262890"/>
          </a:xfrm>
          <a:prstGeom prst="roundRect">
            <a:avLst>
              <a:gd name="adj" fmla="val 6669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3998714" y="3941683"/>
            <a:ext cx="1710571" cy="182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Real-World Applicability</a:t>
            </a: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3998714" y="4241006"/>
            <a:ext cx="3173968" cy="374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System architecture scalable to production environments with millions of users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7465338" y="978575"/>
            <a:ext cx="1753076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System Limitations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7465338" y="1314450"/>
            <a:ext cx="3553658" cy="374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Cold-start problem persists for new users with no rating history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7465338" y="1729383"/>
            <a:ext cx="3553658" cy="374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Genre-only features miss nuanced attributes like art style and themes</a:t>
            </a:r>
            <a:endParaRPr lang="en-US" sz="900" dirty="0"/>
          </a:p>
        </p:txBody>
      </p:sp>
      <p:sp>
        <p:nvSpPr>
          <p:cNvPr id="17" name="Text 15"/>
          <p:cNvSpPr/>
          <p:nvPr/>
        </p:nvSpPr>
        <p:spPr>
          <a:xfrm>
            <a:off x="7465338" y="2144316"/>
            <a:ext cx="3553658" cy="374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Popularity bias may overshadow niche but high-quality content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7465338" y="2635210"/>
            <a:ext cx="1884998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Enhancements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7465338" y="2971086"/>
            <a:ext cx="3553658" cy="374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Implement deep learning embeddings for richer feature representations</a:t>
            </a:r>
            <a:endParaRPr lang="en-US" sz="900" dirty="0"/>
          </a:p>
        </p:txBody>
      </p:sp>
      <p:sp>
        <p:nvSpPr>
          <p:cNvPr id="20" name="Text 18"/>
          <p:cNvSpPr/>
          <p:nvPr/>
        </p:nvSpPr>
        <p:spPr>
          <a:xfrm>
            <a:off x="7465338" y="3386018"/>
            <a:ext cx="3553658" cy="374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Incorporate natural language processing for synopsis and review analysis</a:t>
            </a:r>
            <a:endParaRPr lang="en-US" sz="900" dirty="0"/>
          </a:p>
        </p:txBody>
      </p:sp>
      <p:sp>
        <p:nvSpPr>
          <p:cNvPr id="21" name="Text 19"/>
          <p:cNvSpPr/>
          <p:nvPr/>
        </p:nvSpPr>
        <p:spPr>
          <a:xfrm>
            <a:off x="7465338" y="3800951"/>
            <a:ext cx="3553658" cy="374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Add real-time feedback loop for continuous model improvement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7465338" y="4215884"/>
            <a:ext cx="3553658" cy="374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Explore attention mechanisms for dynamic user preference modeling</a:t>
            </a:r>
            <a:endParaRPr lang="en-US" sz="900" dirty="0"/>
          </a:p>
        </p:txBody>
      </p:sp>
      <p:sp>
        <p:nvSpPr>
          <p:cNvPr id="23" name="Shape 21"/>
          <p:cNvSpPr/>
          <p:nvPr/>
        </p:nvSpPr>
        <p:spPr>
          <a:xfrm>
            <a:off x="3619024" y="4936380"/>
            <a:ext cx="7392353" cy="22146"/>
          </a:xfrm>
          <a:prstGeom prst="rect">
            <a:avLst/>
          </a:prstGeom>
          <a:solidFill>
            <a:srgbClr val="BDA189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3619024" y="5133737"/>
            <a:ext cx="1460897" cy="182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References</a:t>
            </a:r>
            <a:endParaRPr lang="en-US" sz="1150" dirty="0"/>
          </a:p>
        </p:txBody>
      </p:sp>
      <p:sp>
        <p:nvSpPr>
          <p:cNvPr id="25" name="Shape 23"/>
          <p:cNvSpPr/>
          <p:nvPr/>
        </p:nvSpPr>
        <p:spPr>
          <a:xfrm>
            <a:off x="3619024" y="5491520"/>
            <a:ext cx="7392353" cy="2419826"/>
          </a:xfrm>
          <a:prstGeom prst="roundRect">
            <a:avLst>
              <a:gd name="adj" fmla="val 724"/>
            </a:avLst>
          </a:prstGeom>
          <a:solidFill>
            <a:srgbClr val="2E303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3613190" y="5491520"/>
            <a:ext cx="7404021" cy="2419826"/>
          </a:xfrm>
          <a:prstGeom prst="roundRect">
            <a:avLst>
              <a:gd name="adj" fmla="val 724"/>
            </a:avLst>
          </a:prstGeom>
          <a:solidFill>
            <a:srgbClr val="2E303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3729990" y="5579150"/>
            <a:ext cx="7170420" cy="2244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[1] A. Jena, "Recommendation System for Anime Using Machine Learning Algorithms," 
 Int. J. Computer Applications, vol. 185, no. 12, pp. 1-5, 2022.
[2] A. Ramasundaran et al., "Anime Recommendation System," Int. Conf. on 
 Intelligent Systems and Applications, pp. 234-241, 2023.
[3] "Deep Anime Recommendation System: Recommending Anime Using Hybrid Filtering," 
 IEEE Access, vol. 9, pp. 52847-52859, 2021.
[4] Crunchyroll Engineering Blog, "Building Scalable Recommendation Systems," 
 Available: https://www.crunchyroll.com/engineering
</a:t>
            </a:r>
            <a:endParaRPr lang="en-US" sz="9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889D58-7E53-FD19-0735-29D557E1198C}"/>
              </a:ext>
            </a:extLst>
          </p:cNvPr>
          <p:cNvSpPr/>
          <p:nvPr/>
        </p:nvSpPr>
        <p:spPr>
          <a:xfrm>
            <a:off x="12889149" y="7791855"/>
            <a:ext cx="1614791" cy="362903"/>
          </a:xfrm>
          <a:prstGeom prst="rect">
            <a:avLst/>
          </a:prstGeom>
          <a:solidFill>
            <a:srgbClr val="212326"/>
          </a:solidFill>
          <a:ln>
            <a:solidFill>
              <a:srgbClr val="2123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60690"/>
            <a:ext cx="1956554" cy="426244"/>
          </a:xfrm>
          <a:prstGeom prst="roundRect">
            <a:avLst>
              <a:gd name="adj" fmla="val 6386"/>
            </a:avLst>
          </a:prstGeom>
          <a:solidFill>
            <a:srgbClr val="391F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29878" y="828675"/>
            <a:ext cx="168437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PROJECT 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277660"/>
            <a:ext cx="67816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Discovery Challenge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553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Problem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34558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Modern anime platforms host thousands of titles, creating overwhelming choice paralysis for viewers. Users struggle to discover content aligned with their preferences, leading to decreased engagement and platform abandonment.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12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394127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 developed an intelligent recommendation system leveraging multiple machine learning algorithms to deliver personalized anime suggestions based on viewing history, ratings, and content attributes.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959096" y="2695099"/>
            <a:ext cx="48850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12K+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9983986" y="37268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Anime Titles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8959096" y="4308038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Average platform catalog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8959096" y="5237917"/>
            <a:ext cx="48850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73%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9983986" y="62697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Users Overwhelmed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959096" y="6850856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Report discovery difficulty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75CEDA-81F2-7230-76ED-2D1FE4D7FCCE}"/>
              </a:ext>
            </a:extLst>
          </p:cNvPr>
          <p:cNvSpPr/>
          <p:nvPr/>
        </p:nvSpPr>
        <p:spPr>
          <a:xfrm>
            <a:off x="12889149" y="7791855"/>
            <a:ext cx="1614791" cy="362903"/>
          </a:xfrm>
          <a:prstGeom prst="rect">
            <a:avLst/>
          </a:prstGeom>
          <a:solidFill>
            <a:srgbClr val="212326"/>
          </a:solidFill>
          <a:ln>
            <a:solidFill>
              <a:srgbClr val="2123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73787" y="609719"/>
            <a:ext cx="3124795" cy="430887"/>
          </a:xfrm>
          <a:prstGeom prst="roundRect">
            <a:avLst>
              <a:gd name="adj" fmla="val 6157"/>
            </a:avLst>
          </a:prstGeom>
          <a:noFill/>
          <a:ln w="7620">
            <a:solidFill>
              <a:srgbClr val="8448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14043" y="683657"/>
            <a:ext cx="2844284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84482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MACHINE LEARNING FOUNDATIONS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73787" y="1128951"/>
            <a:ext cx="11422737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 Algorithms Powering Recommendations</a:t>
            </a:r>
            <a:endParaRPr lang="en-US" sz="4350" dirty="0"/>
          </a:p>
        </p:txBody>
      </p:sp>
      <p:sp>
        <p:nvSpPr>
          <p:cNvPr id="5" name="Shape 3"/>
          <p:cNvSpPr/>
          <p:nvPr/>
        </p:nvSpPr>
        <p:spPr>
          <a:xfrm>
            <a:off x="773787" y="2151340"/>
            <a:ext cx="4213622" cy="3926562"/>
          </a:xfrm>
          <a:prstGeom prst="roundRect">
            <a:avLst>
              <a:gd name="adj" fmla="val 845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994767" y="2372320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84482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171" y="2554605"/>
            <a:ext cx="298371" cy="29837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94767" y="3256478"/>
            <a:ext cx="3159800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Content-Based Filtering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994767" y="3734514"/>
            <a:ext cx="3771662" cy="2122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Uses genre vectors and cosine similarity to match anime attributes with user preferences. Calculates similarity scores between items based on their feature representations.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5208389" y="2151340"/>
            <a:ext cx="4213622" cy="3926562"/>
          </a:xfrm>
          <a:prstGeom prst="roundRect">
            <a:avLst>
              <a:gd name="adj" fmla="val 845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429369" y="2372320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84482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1773" y="2554605"/>
            <a:ext cx="298371" cy="29837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29369" y="3256478"/>
            <a:ext cx="2956798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Collaborative Filtering</a:t>
            </a:r>
            <a:endParaRPr lang="en-US" sz="2150" dirty="0"/>
          </a:p>
        </p:txBody>
      </p:sp>
      <p:sp>
        <p:nvSpPr>
          <p:cNvPr id="14" name="Text 10"/>
          <p:cNvSpPr/>
          <p:nvPr/>
        </p:nvSpPr>
        <p:spPr>
          <a:xfrm>
            <a:off x="5429369" y="3734514"/>
            <a:ext cx="3771662" cy="1768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Implements SVD (Singular Value Decomposition) for matrix factorization, discovering latent patterns in user-anime rating matrices to predict preferences.</a:t>
            </a:r>
            <a:endParaRPr lang="en-US" sz="1700" dirty="0"/>
          </a:p>
        </p:txBody>
      </p:sp>
      <p:sp>
        <p:nvSpPr>
          <p:cNvPr id="15" name="Shape 11"/>
          <p:cNvSpPr/>
          <p:nvPr/>
        </p:nvSpPr>
        <p:spPr>
          <a:xfrm>
            <a:off x="9642991" y="2151340"/>
            <a:ext cx="4213622" cy="3926562"/>
          </a:xfrm>
          <a:prstGeom prst="roundRect">
            <a:avLst>
              <a:gd name="adj" fmla="val 845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9863971" y="2372320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84482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46375" y="2554605"/>
            <a:ext cx="298371" cy="298371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63971" y="3256478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Hybrid Approach</a:t>
            </a:r>
            <a:endParaRPr lang="en-US" sz="2150" dirty="0"/>
          </a:p>
        </p:txBody>
      </p:sp>
      <p:sp>
        <p:nvSpPr>
          <p:cNvPr id="19" name="Text 14"/>
          <p:cNvSpPr/>
          <p:nvPr/>
        </p:nvSpPr>
        <p:spPr>
          <a:xfrm>
            <a:off x="9863971" y="3734514"/>
            <a:ext cx="3771662" cy="1768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Combines both methods using weighted scoring: </a:t>
            </a:r>
            <a:r>
              <a:rPr lang="en-US" sz="1700" dirty="0">
                <a:solidFill>
                  <a:srgbClr val="FFFFFF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Final_Score = α × CF_Score + (1 − α) × CB_Score</a:t>
            </a:r>
            <a:r>
              <a:rPr lang="en-US" sz="17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to leverage strengths of each algorithm.</a:t>
            </a:r>
            <a:endParaRPr lang="en-US" sz="1700" dirty="0"/>
          </a:p>
        </p:txBody>
      </p:sp>
      <p:sp>
        <p:nvSpPr>
          <p:cNvPr id="20" name="Shape 15"/>
          <p:cNvSpPr/>
          <p:nvPr/>
        </p:nvSpPr>
        <p:spPr>
          <a:xfrm>
            <a:off x="773787" y="6326624"/>
            <a:ext cx="13082826" cy="1293138"/>
          </a:xfrm>
          <a:prstGeom prst="roundRect">
            <a:avLst>
              <a:gd name="adj" fmla="val 2565"/>
            </a:avLst>
          </a:prstGeom>
          <a:solidFill>
            <a:srgbClr val="391F1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767" y="6668572"/>
            <a:ext cx="276344" cy="22098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492091" y="6602849"/>
            <a:ext cx="12143542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Content-based filtering effectively addresses the cold-start problem for new anime by relying on genre and attribute data rather than requiring extensive user interaction history.</a:t>
            </a:r>
            <a:endParaRPr lang="en-US" sz="17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C6B9ED-7F67-0B59-E356-A0C4535AFE23}"/>
              </a:ext>
            </a:extLst>
          </p:cNvPr>
          <p:cNvSpPr/>
          <p:nvPr/>
        </p:nvSpPr>
        <p:spPr>
          <a:xfrm>
            <a:off x="12889149" y="7791855"/>
            <a:ext cx="1614791" cy="362903"/>
          </a:xfrm>
          <a:prstGeom prst="rect">
            <a:avLst/>
          </a:prstGeom>
          <a:solidFill>
            <a:srgbClr val="212326"/>
          </a:solidFill>
          <a:ln>
            <a:solidFill>
              <a:srgbClr val="2123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1296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728317" y="2338030"/>
            <a:ext cx="1258967" cy="272653"/>
          </a:xfrm>
          <a:prstGeom prst="roundRect">
            <a:avLst>
              <a:gd name="adj" fmla="val 6384"/>
            </a:avLst>
          </a:prstGeom>
          <a:solidFill>
            <a:srgbClr val="391F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815233" y="2381488"/>
            <a:ext cx="1085136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LITERATURE REVIEW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2728317" y="2668667"/>
            <a:ext cx="6936938" cy="453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Research Evidences (Literature Review)</a:t>
            </a:r>
            <a:endParaRPr lang="en-US" sz="2850" dirty="0"/>
          </a:p>
        </p:txBody>
      </p:sp>
      <p:sp>
        <p:nvSpPr>
          <p:cNvPr id="6" name="Shape 3"/>
          <p:cNvSpPr/>
          <p:nvPr/>
        </p:nvSpPr>
        <p:spPr>
          <a:xfrm>
            <a:off x="2728317" y="3339346"/>
            <a:ext cx="4514374" cy="2223373"/>
          </a:xfrm>
          <a:prstGeom prst="roundRect">
            <a:avLst>
              <a:gd name="adj" fmla="val 979"/>
            </a:avLst>
          </a:prstGeom>
          <a:solidFill>
            <a:srgbClr val="212326"/>
          </a:solidFill>
          <a:ln w="15240">
            <a:solidFill>
              <a:srgbClr val="595B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2743557" y="3354586"/>
            <a:ext cx="4483894" cy="435054"/>
          </a:xfrm>
          <a:prstGeom prst="roundRect">
            <a:avLst>
              <a:gd name="adj" fmla="val 797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876681" y="3436144"/>
            <a:ext cx="21752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2888575" y="3934658"/>
            <a:ext cx="4193857" cy="4531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Recommendation System for Anime Using ML Algorithms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2888575" y="4474726"/>
            <a:ext cx="4193857" cy="927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Abhipsa Jena (2022)</a:t>
            </a: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— Established baseline approaches for anime recommendations, comparing content-based and collaborative filtering techniques. Demonstrated superior performance of hybrid models for diverse user populations.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7387709" y="3339346"/>
            <a:ext cx="4514374" cy="2223373"/>
          </a:xfrm>
          <a:prstGeom prst="roundRect">
            <a:avLst>
              <a:gd name="adj" fmla="val 979"/>
            </a:avLst>
          </a:prstGeom>
          <a:solidFill>
            <a:srgbClr val="212326"/>
          </a:solidFill>
          <a:ln w="15240">
            <a:solidFill>
              <a:srgbClr val="595B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7402949" y="3354586"/>
            <a:ext cx="4483894" cy="435054"/>
          </a:xfrm>
          <a:prstGeom prst="roundRect">
            <a:avLst>
              <a:gd name="adj" fmla="val 797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536073" y="3436144"/>
            <a:ext cx="21752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547967" y="3934658"/>
            <a:ext cx="2843332" cy="226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Anime Recommendation System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7547967" y="4248150"/>
            <a:ext cx="4193857" cy="927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Athira Ramasundaran et al. (2023)</a:t>
            </a: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— Explored matrix factorization methods and evaluation metrics specific to anime datasets. Highlighted importance of genre weighting in content similarity calculations.</a:t>
            </a:r>
            <a:endParaRPr lang="en-US" sz="1100" dirty="0"/>
          </a:p>
        </p:txBody>
      </p:sp>
      <p:sp>
        <p:nvSpPr>
          <p:cNvPr id="16" name="Shape 13"/>
          <p:cNvSpPr/>
          <p:nvPr/>
        </p:nvSpPr>
        <p:spPr>
          <a:xfrm>
            <a:off x="2728317" y="5707737"/>
            <a:ext cx="4514374" cy="1996797"/>
          </a:xfrm>
          <a:prstGeom prst="roundRect">
            <a:avLst>
              <a:gd name="adj" fmla="val 1090"/>
            </a:avLst>
          </a:prstGeom>
          <a:solidFill>
            <a:srgbClr val="212326"/>
          </a:solidFill>
          <a:ln w="15240">
            <a:solidFill>
              <a:srgbClr val="595B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2743557" y="5722977"/>
            <a:ext cx="4483894" cy="435054"/>
          </a:xfrm>
          <a:prstGeom prst="roundRect">
            <a:avLst>
              <a:gd name="adj" fmla="val 797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4876681" y="5804535"/>
            <a:ext cx="21752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2888575" y="6303050"/>
            <a:ext cx="3361015" cy="226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Deep Anime Recommendation System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2888575" y="6616541"/>
            <a:ext cx="4193857" cy="927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Advanced hybrid filtering using neural network embeddings to capture complex user-item interactions. Proposed sophisticated feature engineering approaches for anime metadata integration.</a:t>
            </a:r>
            <a:endParaRPr lang="en-US" sz="1100" dirty="0"/>
          </a:p>
        </p:txBody>
      </p:sp>
      <p:sp>
        <p:nvSpPr>
          <p:cNvPr id="21" name="Shape 18"/>
          <p:cNvSpPr/>
          <p:nvPr/>
        </p:nvSpPr>
        <p:spPr>
          <a:xfrm>
            <a:off x="7387709" y="5707737"/>
            <a:ext cx="4514374" cy="1996797"/>
          </a:xfrm>
          <a:prstGeom prst="roundRect">
            <a:avLst>
              <a:gd name="adj" fmla="val 1090"/>
            </a:avLst>
          </a:prstGeom>
          <a:solidFill>
            <a:srgbClr val="212326"/>
          </a:solidFill>
          <a:ln w="15240">
            <a:solidFill>
              <a:srgbClr val="595B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7402949" y="5722977"/>
            <a:ext cx="4483894" cy="435054"/>
          </a:xfrm>
          <a:prstGeom prst="roundRect">
            <a:avLst>
              <a:gd name="adj" fmla="val 797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9536073" y="5804535"/>
            <a:ext cx="21752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7547967" y="6303050"/>
            <a:ext cx="2807613" cy="226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Industry Reference: Crunchyroll</a:t>
            </a:r>
            <a:endParaRPr lang="en-US" sz="1400" dirty="0"/>
          </a:p>
        </p:txBody>
      </p:sp>
      <p:sp>
        <p:nvSpPr>
          <p:cNvPr id="25" name="Text 22"/>
          <p:cNvSpPr/>
          <p:nvPr/>
        </p:nvSpPr>
        <p:spPr>
          <a:xfrm>
            <a:off x="7547967" y="6616541"/>
            <a:ext cx="4193857" cy="927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Real-world implementation combines collaborative filtering with viewing behavior analytics. Uses A/B testing to optimize recommendation algorithms and enhance user retention metrics.</a:t>
            </a:r>
            <a:endParaRPr lang="en-US" sz="11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287310-884A-94DD-271F-F4D8325D2E87}"/>
              </a:ext>
            </a:extLst>
          </p:cNvPr>
          <p:cNvSpPr/>
          <p:nvPr/>
        </p:nvSpPr>
        <p:spPr>
          <a:xfrm>
            <a:off x="12889149" y="7791855"/>
            <a:ext cx="1614791" cy="362903"/>
          </a:xfrm>
          <a:prstGeom prst="rect">
            <a:avLst/>
          </a:prstGeom>
          <a:solidFill>
            <a:srgbClr val="212326"/>
          </a:solidFill>
          <a:ln>
            <a:solidFill>
              <a:srgbClr val="2123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31162" y="655677"/>
            <a:ext cx="5671661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Reason for selection of the topic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162" y="1507093"/>
            <a:ext cx="4503301" cy="45033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03319" y="1507093"/>
            <a:ext cx="147995" cy="185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01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7503319" y="1743313"/>
            <a:ext cx="4503301" cy="15240"/>
          </a:xfrm>
          <a:prstGeom prst="rect">
            <a:avLst/>
          </a:prstGeom>
          <a:solidFill>
            <a:srgbClr val="84482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7503319" y="1847731"/>
            <a:ext cx="1851303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Exponential Growth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503319" y="2227064"/>
            <a:ext cx="4503301" cy="473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Global anime industry exceeds $24 billion annually with streaming platforms experiencing 40% year-over-year subscriber growth.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7503319" y="2959894"/>
            <a:ext cx="147995" cy="185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02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7503319" y="3196114"/>
            <a:ext cx="4503301" cy="15240"/>
          </a:xfrm>
          <a:prstGeom prst="rect">
            <a:avLst/>
          </a:prstGeom>
          <a:solidFill>
            <a:srgbClr val="84482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503319" y="3300532"/>
            <a:ext cx="1893808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Discovery Bottleneck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7503319" y="3679865"/>
            <a:ext cx="4503301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Manual browsing through thousands of titles is inefficient and frustrating, leading to viewer churn and missed content opportunities.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7503319" y="4649629"/>
            <a:ext cx="147995" cy="185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03</a:t>
            </a:r>
            <a:endParaRPr lang="en-US" sz="1150" dirty="0"/>
          </a:p>
        </p:txBody>
      </p:sp>
      <p:sp>
        <p:nvSpPr>
          <p:cNvPr id="13" name="Shape 10"/>
          <p:cNvSpPr/>
          <p:nvPr/>
        </p:nvSpPr>
        <p:spPr>
          <a:xfrm>
            <a:off x="7503319" y="4885849"/>
            <a:ext cx="4503301" cy="15240"/>
          </a:xfrm>
          <a:prstGeom prst="rect">
            <a:avLst/>
          </a:prstGeom>
          <a:solidFill>
            <a:srgbClr val="84482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503319" y="4990267"/>
            <a:ext cx="2073473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Real-World Application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7503319" y="5369600"/>
            <a:ext cx="4503301" cy="473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Recommendation systems drive 80% of content consumed on major streaming platforms like Netflix and Crunchyroll.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7503319" y="6102429"/>
            <a:ext cx="147995" cy="185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04</a:t>
            </a:r>
            <a:endParaRPr lang="en-US" sz="1150" dirty="0"/>
          </a:p>
        </p:txBody>
      </p:sp>
      <p:sp>
        <p:nvSpPr>
          <p:cNvPr id="17" name="Shape 14"/>
          <p:cNvSpPr/>
          <p:nvPr/>
        </p:nvSpPr>
        <p:spPr>
          <a:xfrm>
            <a:off x="7503319" y="6338649"/>
            <a:ext cx="4503301" cy="15240"/>
          </a:xfrm>
          <a:prstGeom prst="rect">
            <a:avLst/>
          </a:prstGeom>
          <a:solidFill>
            <a:srgbClr val="84482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503319" y="6443067"/>
            <a:ext cx="2621042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Practical ML Implementation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7503319" y="6822400"/>
            <a:ext cx="4503301" cy="473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Provides hands-on experience with industry-standard algorithms, evaluation metrics, and real-world dataset challenges.</a:t>
            </a:r>
            <a:endParaRPr lang="en-US" sz="11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444A9A-77C1-0377-3950-CE7B25F5A7DE}"/>
              </a:ext>
            </a:extLst>
          </p:cNvPr>
          <p:cNvSpPr/>
          <p:nvPr/>
        </p:nvSpPr>
        <p:spPr>
          <a:xfrm>
            <a:off x="12889149" y="7791855"/>
            <a:ext cx="1614791" cy="362903"/>
          </a:xfrm>
          <a:prstGeom prst="rect">
            <a:avLst/>
          </a:prstGeom>
          <a:solidFill>
            <a:srgbClr val="212326"/>
          </a:solidFill>
          <a:ln>
            <a:solidFill>
              <a:srgbClr val="2123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057644" y="371118"/>
            <a:ext cx="1380053" cy="268367"/>
          </a:xfrm>
          <a:prstGeom prst="roundRect">
            <a:avLst>
              <a:gd name="adj" fmla="val 6020"/>
            </a:avLst>
          </a:prstGeom>
          <a:noFill/>
          <a:ln w="7620">
            <a:solidFill>
              <a:srgbClr val="8448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145988" y="419100"/>
            <a:ext cx="1203365" cy="172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00" dirty="0">
                <a:solidFill>
                  <a:srgbClr val="84482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SYSTEM ARCHITECTURE</a:t>
            </a:r>
            <a:endParaRPr lang="en-US" sz="800" dirty="0"/>
          </a:p>
        </p:txBody>
      </p:sp>
      <p:sp>
        <p:nvSpPr>
          <p:cNvPr id="4" name="Text 2"/>
          <p:cNvSpPr/>
          <p:nvPr/>
        </p:nvSpPr>
        <p:spPr>
          <a:xfrm>
            <a:off x="3057644" y="693301"/>
            <a:ext cx="5228868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Solution Pipeline (Pseudo Code)</a:t>
            </a:r>
            <a:endParaRPr lang="en-US" sz="2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644" y="1328329"/>
            <a:ext cx="673060" cy="8615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952794" y="1223197"/>
            <a:ext cx="2574369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Collection + Data Cleaning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3952794" y="1433461"/>
            <a:ext cx="7707392" cy="86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05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Load CSV</a:t>
            </a:r>
          </a:p>
          <a:p>
            <a:pPr>
              <a:lnSpc>
                <a:spcPts val="1650"/>
              </a:lnSpc>
            </a:pPr>
            <a:r>
              <a:rPr lang="en-US" sz="105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Gain Insight</a:t>
            </a:r>
          </a:p>
          <a:p>
            <a:pPr>
              <a:lnSpc>
                <a:spcPts val="1650"/>
              </a:lnSpc>
            </a:pPr>
            <a:r>
              <a:rPr lang="en-US" sz="105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Remove Duplicates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3865245" y="2471637"/>
            <a:ext cx="7707392" cy="709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0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Filter Sparse Data</a:t>
            </a:r>
          </a:p>
          <a:p>
            <a:pPr>
              <a:lnSpc>
                <a:spcPts val="1650"/>
              </a:lnSpc>
            </a:pPr>
            <a:r>
              <a:rPr lang="en-US" sz="10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Encode Genre</a:t>
            </a:r>
          </a:p>
          <a:p>
            <a:pPr>
              <a:lnSpc>
                <a:spcPts val="1650"/>
              </a:lnSpc>
            </a:pPr>
            <a:r>
              <a:rPr lang="en-US" sz="10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Create Matrices</a:t>
            </a:r>
            <a:endParaRPr lang="en-US" sz="10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644" y="3232673"/>
            <a:ext cx="673060" cy="100714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865245" y="3265647"/>
            <a:ext cx="1682710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Train/Test Split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3865245" y="3527452"/>
            <a:ext cx="7707392" cy="6461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80/20 split per user</a:t>
            </a:r>
            <a:endParaRPr lang="en-US" sz="1050" dirty="0"/>
          </a:p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Ensure coverage</a:t>
            </a:r>
            <a:endParaRPr lang="en-US" sz="10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644" y="4239816"/>
            <a:ext cx="673060" cy="120622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865245" y="4374356"/>
            <a:ext cx="1682710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Training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3865245" y="4665345"/>
            <a:ext cx="7707392" cy="6461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Content-based</a:t>
            </a:r>
            <a:endParaRPr lang="en-US" sz="1050" dirty="0"/>
          </a:p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Collaborative (SVD)</a:t>
            </a:r>
            <a:endParaRPr lang="en-US" sz="1050" dirty="0"/>
          </a:p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Hybrid ensemble</a:t>
            </a:r>
            <a:endParaRPr lang="en-US" sz="10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7644" y="5446038"/>
            <a:ext cx="673060" cy="1206222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865245" y="5580578"/>
            <a:ext cx="1682710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Evaluation</a:t>
            </a:r>
            <a:endParaRPr lang="en-US" sz="1300" dirty="0"/>
          </a:p>
        </p:txBody>
      </p:sp>
      <p:sp>
        <p:nvSpPr>
          <p:cNvPr id="17" name="Text 11"/>
          <p:cNvSpPr/>
          <p:nvPr/>
        </p:nvSpPr>
        <p:spPr>
          <a:xfrm>
            <a:off x="3865245" y="5871567"/>
            <a:ext cx="7707392" cy="6461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Precision@10</a:t>
            </a:r>
            <a:endParaRPr lang="en-US" sz="1050" dirty="0"/>
          </a:p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Recall@10</a:t>
            </a:r>
            <a:endParaRPr lang="en-US" sz="10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644" y="6652260"/>
            <a:ext cx="673060" cy="1206222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3865245" y="6786801"/>
            <a:ext cx="1682710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Recommendations</a:t>
            </a:r>
            <a:endParaRPr lang="en-US" sz="1300" dirty="0"/>
          </a:p>
        </p:txBody>
      </p:sp>
      <p:sp>
        <p:nvSpPr>
          <p:cNvPr id="20" name="Text 13"/>
          <p:cNvSpPr/>
          <p:nvPr/>
        </p:nvSpPr>
        <p:spPr>
          <a:xfrm>
            <a:off x="3865245" y="7077789"/>
            <a:ext cx="7707392" cy="6461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Top-N predictions</a:t>
            </a:r>
            <a:endParaRPr lang="en-US" sz="1050" dirty="0"/>
          </a:p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Personalized lists</a:t>
            </a:r>
            <a:endParaRPr lang="en-US" sz="1050" dirty="0"/>
          </a:p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Diverse results</a:t>
            </a:r>
            <a:endParaRPr lang="en-US" sz="10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3B19D0-B192-2AE6-5B6F-E6370D783EB4}"/>
              </a:ext>
            </a:extLst>
          </p:cNvPr>
          <p:cNvSpPr/>
          <p:nvPr/>
        </p:nvSpPr>
        <p:spPr>
          <a:xfrm>
            <a:off x="12889149" y="7791855"/>
            <a:ext cx="1614791" cy="362903"/>
          </a:xfrm>
          <a:prstGeom prst="rect">
            <a:avLst/>
          </a:prstGeom>
          <a:solidFill>
            <a:srgbClr val="212326"/>
          </a:solidFill>
          <a:ln>
            <a:solidFill>
              <a:srgbClr val="2123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47325794-366D-CD78-FBAD-63738F311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644" y="2280501"/>
            <a:ext cx="673060" cy="95217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E7D216C-38A7-33D0-05DB-A1446D40C8DF}"/>
              </a:ext>
            </a:extLst>
          </p:cNvPr>
          <p:cNvSpPr txBox="1"/>
          <p:nvPr/>
        </p:nvSpPr>
        <p:spPr>
          <a:xfrm>
            <a:off x="3829523" y="2171747"/>
            <a:ext cx="3485677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Pre-Processing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64468" y="443984"/>
            <a:ext cx="1319332" cy="234553"/>
          </a:xfrm>
          <a:prstGeom prst="roundRect">
            <a:avLst>
              <a:gd name="adj" fmla="val 6391"/>
            </a:avLst>
          </a:prstGeom>
          <a:solidFill>
            <a:srgbClr val="391F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439358" y="481370"/>
            <a:ext cx="1169551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MODEL IMPLEMENTATION</a:t>
            </a:r>
            <a:endParaRPr lang="en-US" sz="750" dirty="0"/>
          </a:p>
        </p:txBody>
      </p:sp>
      <p:sp>
        <p:nvSpPr>
          <p:cNvPr id="4" name="Text 2"/>
          <p:cNvSpPr/>
          <p:nvPr/>
        </p:nvSpPr>
        <p:spPr>
          <a:xfrm>
            <a:off x="3364468" y="728424"/>
            <a:ext cx="4621292" cy="39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Three Algorithmic Approaches</a:t>
            </a:r>
            <a:endParaRPr lang="en-US" sz="2450" dirty="0"/>
          </a:p>
        </p:txBody>
      </p:sp>
      <p:sp>
        <p:nvSpPr>
          <p:cNvPr id="5" name="Shape 3"/>
          <p:cNvSpPr/>
          <p:nvPr/>
        </p:nvSpPr>
        <p:spPr>
          <a:xfrm>
            <a:off x="7307461" y="1305997"/>
            <a:ext cx="15240" cy="6479619"/>
          </a:xfrm>
          <a:prstGeom prst="roundRect">
            <a:avLst>
              <a:gd name="adj" fmla="val 122956"/>
            </a:avLst>
          </a:prstGeom>
          <a:solidFill>
            <a:srgbClr val="595B5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349228" y="1305997"/>
            <a:ext cx="3950613" cy="1993344"/>
          </a:xfrm>
          <a:prstGeom prst="roundRect">
            <a:avLst>
              <a:gd name="adj" fmla="val 940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389364" y="1430893"/>
            <a:ext cx="178558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Content-Based Filtering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3474125" y="1701046"/>
            <a:ext cx="3700820" cy="799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Constructs genre feature vectors for each anime and computes cosine similarity between user profile and item attributes. Recommends anime with highest similarity scores to previously enjoyed content.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3474125" y="2575084"/>
            <a:ext cx="3700820" cy="599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Advantage:</a:t>
            </a:r>
            <a:r>
              <a:rPr lang="en-US" sz="9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Works for new anime with minimal rating data</a:t>
            </a:r>
            <a:endParaRPr lang="en-US" sz="950" dirty="0"/>
          </a:p>
          <a:p>
            <a:pPr marL="0" indent="0" algn="r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Limitation:</a:t>
            </a:r>
            <a:r>
              <a:rPr lang="en-US" sz="9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Cannot discover content outside user's historical genre preferences</a:t>
            </a:r>
            <a:endParaRPr lang="en-US" sz="950" dirty="0"/>
          </a:p>
        </p:txBody>
      </p:sp>
      <p:sp>
        <p:nvSpPr>
          <p:cNvPr id="10" name="Shape 8"/>
          <p:cNvSpPr/>
          <p:nvPr/>
        </p:nvSpPr>
        <p:spPr>
          <a:xfrm>
            <a:off x="7330321" y="3549134"/>
            <a:ext cx="3950732" cy="1993344"/>
          </a:xfrm>
          <a:prstGeom prst="rect">
            <a:avLst/>
          </a:prstGeom>
          <a:solidFill>
            <a:srgbClr val="40424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455217" y="3674031"/>
            <a:ext cx="2156579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Collaborative Filtering (SVD)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7455217" y="3944183"/>
            <a:ext cx="3700939" cy="799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Decomposes user-item rating matrix into lower-dimensional latent factor representations using Singular Value Decomposition. Predicts missing ratings by reconstructing matrix from learned factors.</a:t>
            </a:r>
            <a:endParaRPr lang="en-US" sz="950" dirty="0"/>
          </a:p>
        </p:txBody>
      </p:sp>
      <p:sp>
        <p:nvSpPr>
          <p:cNvPr id="13" name="Text 11"/>
          <p:cNvSpPr/>
          <p:nvPr/>
        </p:nvSpPr>
        <p:spPr>
          <a:xfrm>
            <a:off x="7455217" y="4818221"/>
            <a:ext cx="3700939" cy="599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Advantage:</a:t>
            </a:r>
            <a:r>
              <a:rPr lang="en-US" sz="9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Discovers complex patterns and serendipitous recommendations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Limitation:</a:t>
            </a:r>
            <a:r>
              <a:rPr lang="en-US" sz="9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Requires substantial rating history for accuracy</a:t>
            </a:r>
            <a:endParaRPr lang="en-US" sz="950" dirty="0"/>
          </a:p>
        </p:txBody>
      </p:sp>
      <p:sp>
        <p:nvSpPr>
          <p:cNvPr id="14" name="Shape 12"/>
          <p:cNvSpPr/>
          <p:nvPr/>
        </p:nvSpPr>
        <p:spPr>
          <a:xfrm>
            <a:off x="3349228" y="5792272"/>
            <a:ext cx="3950613" cy="1993344"/>
          </a:xfrm>
          <a:prstGeom prst="roundRect">
            <a:avLst>
              <a:gd name="adj" fmla="val 940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5454253" y="5917168"/>
            <a:ext cx="1720691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Hybrid Filtering Model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3474125" y="6187321"/>
            <a:ext cx="3700820" cy="799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Combines content-based and collaborative scores using weighted ensemble method with tunable alpha parameter. Balances exploration of new genres with exploitation of proven preferences.</a:t>
            </a:r>
            <a:endParaRPr lang="en-US" sz="950" dirty="0"/>
          </a:p>
        </p:txBody>
      </p:sp>
      <p:sp>
        <p:nvSpPr>
          <p:cNvPr id="17" name="Text 15"/>
          <p:cNvSpPr/>
          <p:nvPr/>
        </p:nvSpPr>
        <p:spPr>
          <a:xfrm>
            <a:off x="3474125" y="7061359"/>
            <a:ext cx="3700820" cy="599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Advantage:</a:t>
            </a:r>
            <a:r>
              <a:rPr lang="en-US" sz="9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Mitigates individual algorithm weaknesses</a:t>
            </a:r>
            <a:endParaRPr lang="en-US" sz="950" dirty="0"/>
          </a:p>
          <a:p>
            <a:pPr marL="0" indent="0" algn="r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Limitation:</a:t>
            </a:r>
            <a:r>
              <a:rPr lang="en-US" sz="9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Increased computational complexity and parameter tuning requirements</a:t>
            </a:r>
            <a:endParaRPr lang="en-US" sz="9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946C76-3A15-3A52-7D06-68EFA714A872}"/>
              </a:ext>
            </a:extLst>
          </p:cNvPr>
          <p:cNvSpPr/>
          <p:nvPr/>
        </p:nvSpPr>
        <p:spPr>
          <a:xfrm>
            <a:off x="12889149" y="7791855"/>
            <a:ext cx="1614791" cy="362903"/>
          </a:xfrm>
          <a:prstGeom prst="rect">
            <a:avLst/>
          </a:prstGeom>
          <a:solidFill>
            <a:srgbClr val="212326"/>
          </a:solidFill>
          <a:ln>
            <a:solidFill>
              <a:srgbClr val="2123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28442" y="311825"/>
            <a:ext cx="1207770" cy="228243"/>
          </a:xfrm>
          <a:prstGeom prst="roundRect">
            <a:avLst>
              <a:gd name="adj" fmla="val 5963"/>
            </a:avLst>
          </a:prstGeom>
          <a:noFill/>
          <a:ln w="7620">
            <a:solidFill>
              <a:srgbClr val="8448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804047" y="353378"/>
            <a:ext cx="1056561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84482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PERFORMANCE ANALYSIS</a:t>
            </a:r>
            <a:endParaRPr lang="en-US" sz="700" dirty="0"/>
          </a:p>
        </p:txBody>
      </p:sp>
      <p:sp>
        <p:nvSpPr>
          <p:cNvPr id="4" name="Text 2"/>
          <p:cNvSpPr/>
          <p:nvPr/>
        </p:nvSpPr>
        <p:spPr>
          <a:xfrm>
            <a:off x="3728442" y="5854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Evaluation Results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728442" y="1223129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Methodology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3728442" y="1549122"/>
            <a:ext cx="3820835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Models evaluated using top-10 recommendations per user with 80/20 train-test split. Metrics calculated across entire test set to ensure statistical significance.</a:t>
            </a:r>
            <a:endParaRPr lang="en-US" sz="8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442" y="2220992"/>
            <a:ext cx="3820835" cy="1799273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4028003" y="4020264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AB5D3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202311" y="4020264"/>
            <a:ext cx="698063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Precision@10</a:t>
            </a:r>
            <a:endParaRPr lang="en-US" sz="850" dirty="0"/>
          </a:p>
        </p:txBody>
      </p:sp>
      <p:sp>
        <p:nvSpPr>
          <p:cNvPr id="10" name="Shape 7"/>
          <p:cNvSpPr/>
          <p:nvPr/>
        </p:nvSpPr>
        <p:spPr>
          <a:xfrm>
            <a:off x="5285780" y="4020264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CD8B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5460087" y="4020264"/>
            <a:ext cx="531733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Recall@10</a:t>
            </a:r>
            <a:endParaRPr lang="en-US" sz="850" dirty="0"/>
          </a:p>
        </p:txBody>
      </p:sp>
      <p:sp>
        <p:nvSpPr>
          <p:cNvPr id="12" name="Shape 9"/>
          <p:cNvSpPr/>
          <p:nvPr/>
        </p:nvSpPr>
        <p:spPr>
          <a:xfrm>
            <a:off x="6377226" y="4020264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E3BDA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551533" y="4020264"/>
            <a:ext cx="317063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F1@10</a:t>
            </a:r>
            <a:endParaRPr lang="en-US" sz="850" dirty="0"/>
          </a:p>
        </p:txBody>
      </p:sp>
      <p:sp>
        <p:nvSpPr>
          <p:cNvPr id="14" name="Text 11"/>
          <p:cNvSpPr/>
          <p:nvPr/>
        </p:nvSpPr>
        <p:spPr>
          <a:xfrm>
            <a:off x="7833598" y="1223129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Findings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8673822" y="2300407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78.8%</a:t>
            </a:r>
            <a:endParaRPr lang="en-US" sz="220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827" y="1591628"/>
            <a:ext cx="1701165" cy="1701165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8662630" y="343447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Best Precision</a:t>
            </a:r>
            <a:endParaRPr lang="en-US" sz="1100" dirty="0"/>
          </a:p>
        </p:txBody>
      </p:sp>
      <p:sp>
        <p:nvSpPr>
          <p:cNvPr id="18" name="Text 14"/>
          <p:cNvSpPr/>
          <p:nvPr/>
        </p:nvSpPr>
        <p:spPr>
          <a:xfrm>
            <a:off x="7833598" y="3724989"/>
            <a:ext cx="307574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SVD collaborative filtering</a:t>
            </a:r>
            <a:endParaRPr lang="en-US" sz="850" dirty="0"/>
          </a:p>
        </p:txBody>
      </p:sp>
      <p:sp>
        <p:nvSpPr>
          <p:cNvPr id="19" name="Text 15"/>
          <p:cNvSpPr/>
          <p:nvPr/>
        </p:nvSpPr>
        <p:spPr>
          <a:xfrm>
            <a:off x="8673822" y="4870371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78.7%</a:t>
            </a:r>
            <a:endParaRPr lang="en-US" sz="2200" dirty="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827" y="4161592"/>
            <a:ext cx="1701165" cy="1701165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8662630" y="600444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Hybrid Filtering</a:t>
            </a:r>
            <a:endParaRPr lang="en-US" sz="1100" dirty="0"/>
          </a:p>
        </p:txBody>
      </p:sp>
      <p:sp>
        <p:nvSpPr>
          <p:cNvPr id="22" name="Text 17"/>
          <p:cNvSpPr/>
          <p:nvPr/>
        </p:nvSpPr>
        <p:spPr>
          <a:xfrm>
            <a:off x="3341189" y="5060361"/>
            <a:ext cx="2314759" cy="1256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10%</a:t>
            </a:r>
            <a:endParaRPr lang="en-US" sz="2200" dirty="0"/>
          </a:p>
        </p:txBody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615" y="4348401"/>
            <a:ext cx="1701165" cy="1701165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4028003" y="4586722"/>
            <a:ext cx="4296878" cy="95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Improvement</a:t>
            </a:r>
            <a:endParaRPr lang="en-US" sz="1100" dirty="0"/>
          </a:p>
        </p:txBody>
      </p:sp>
      <p:sp>
        <p:nvSpPr>
          <p:cNvPr id="25" name="Text 19"/>
          <p:cNvSpPr/>
          <p:nvPr/>
        </p:nvSpPr>
        <p:spPr>
          <a:xfrm>
            <a:off x="4773673" y="4841965"/>
            <a:ext cx="307574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Content-based Filtering</a:t>
            </a:r>
          </a:p>
          <a:p>
            <a:pPr marL="0" indent="0" algn="ctr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26" name="Text 20"/>
          <p:cNvSpPr/>
          <p:nvPr/>
        </p:nvSpPr>
        <p:spPr>
          <a:xfrm>
            <a:off x="5452544" y="5455801"/>
            <a:ext cx="30757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Winner:</a:t>
            </a: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SVD Collaborative Filtering achieved the highest performance across all metrics, demonstrating the power of latent factor models for capturing user preferences in dense rating datasets.</a:t>
            </a:r>
            <a:endParaRPr lang="en-US" sz="8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85321E-2219-FD6D-A799-36C2E90C1842}"/>
              </a:ext>
            </a:extLst>
          </p:cNvPr>
          <p:cNvSpPr/>
          <p:nvPr/>
        </p:nvSpPr>
        <p:spPr>
          <a:xfrm>
            <a:off x="12889149" y="7791855"/>
            <a:ext cx="1614791" cy="362903"/>
          </a:xfrm>
          <a:prstGeom prst="rect">
            <a:avLst/>
          </a:prstGeom>
          <a:solidFill>
            <a:srgbClr val="212326"/>
          </a:solidFill>
          <a:ln>
            <a:solidFill>
              <a:srgbClr val="2123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63754" y="508873"/>
            <a:ext cx="1390174" cy="347663"/>
          </a:xfrm>
          <a:prstGeom prst="roundRect">
            <a:avLst>
              <a:gd name="adj" fmla="val 6386"/>
            </a:avLst>
          </a:prstGeom>
          <a:solidFill>
            <a:srgbClr val="391F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1574721" y="564356"/>
            <a:ext cx="1168241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SAMPLE OUTPUT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1463754" y="930473"/>
            <a:ext cx="7882295" cy="578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Top 10 Recommendations for Users</a:t>
            </a:r>
            <a:endParaRPr lang="en-US" sz="3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1786176"/>
            <a:ext cx="9933503" cy="51343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63754" y="7128629"/>
            <a:ext cx="11702772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Recommendations demonstrate system's ability to match user preferences across diverse genres including psychological thriller, romance, and action anime.</a:t>
            </a:r>
            <a:endParaRPr lang="en-US" sz="14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FF740A-912C-D904-7DBB-109F259EDE6A}"/>
              </a:ext>
            </a:extLst>
          </p:cNvPr>
          <p:cNvSpPr/>
          <p:nvPr/>
        </p:nvSpPr>
        <p:spPr>
          <a:xfrm>
            <a:off x="12889149" y="7791855"/>
            <a:ext cx="1614791" cy="362903"/>
          </a:xfrm>
          <a:prstGeom prst="rect">
            <a:avLst/>
          </a:prstGeom>
          <a:solidFill>
            <a:srgbClr val="212326"/>
          </a:solidFill>
          <a:ln>
            <a:solidFill>
              <a:srgbClr val="2123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1045</Words>
  <Application>Microsoft Office PowerPoint</Application>
  <PresentationFormat>Custom</PresentationFormat>
  <Paragraphs>138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Consolas</vt:lpstr>
      <vt:lpstr>Prata Light</vt:lpstr>
      <vt:lpstr>Arial</vt:lpstr>
      <vt:lpstr>Prata</vt:lpstr>
      <vt:lpstr>Manrope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Anij Gurung</cp:lastModifiedBy>
  <cp:revision>3</cp:revision>
  <dcterms:created xsi:type="dcterms:W3CDTF">2026-01-20T22:18:22Z</dcterms:created>
  <dcterms:modified xsi:type="dcterms:W3CDTF">2026-01-20T22:27:03Z</dcterms:modified>
</cp:coreProperties>
</file>